
<file path=[Content_Types].xml><?xml version="1.0" encoding="utf-8"?>
<Types xmlns="http://schemas.openxmlformats.org/package/2006/content-types">
  <Default Extension="emf" ContentType="image/x-emf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66" r:id="rId2"/>
    <p:sldId id="258" r:id="rId3"/>
    <p:sldId id="256" r:id="rId4"/>
    <p:sldId id="259" r:id="rId5"/>
    <p:sldId id="260" r:id="rId6"/>
    <p:sldId id="265" r:id="rId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48" d="100"/>
          <a:sy n="48" d="100"/>
        </p:scale>
        <p:origin x="53" y="33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63D2DDA-2E73-4D3C-AF16-E798A418E0A8}" type="datetimeFigureOut">
              <a:rPr lang="ru-RU" smtClean="0"/>
              <a:t>28.01.2017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74CA72-D58F-446F-BEA2-28F7806F63B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874458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C8FCFB92-E69F-4BE9-A650-C68160112FEA}" type="slidenum">
              <a:rPr lang="de-DE" altLang="ru-RU"/>
              <a:pPr eaLnBrk="1" hangingPunct="1"/>
              <a:t>2</a:t>
            </a:fld>
            <a:endParaRPr lang="de-DE" altLang="ru-RU"/>
          </a:p>
        </p:txBody>
      </p:sp>
      <p:sp>
        <p:nvSpPr>
          <p:cNvPr id="286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de-DE" altLang="ru-RU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5621732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CA8B5ED6-DEE1-4DC7-8BCB-A6AA3FB367B8}" type="slidenum">
              <a:rPr lang="de-DE" altLang="ru-RU"/>
              <a:pPr eaLnBrk="1" hangingPunct="1"/>
              <a:t>5</a:t>
            </a:fld>
            <a:endParaRPr lang="de-DE" altLang="ru-RU"/>
          </a:p>
        </p:txBody>
      </p:sp>
      <p:sp>
        <p:nvSpPr>
          <p:cNvPr id="29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de-DE" altLang="ru-RU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2782648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724D2138-8835-49FB-A31A-8C483D341EEB}" type="slidenum">
              <a:rPr lang="de-DE" altLang="ru-RU"/>
              <a:pPr eaLnBrk="1" hangingPunct="1"/>
              <a:t>6</a:t>
            </a:fld>
            <a:endParaRPr lang="de-DE" altLang="ru-RU"/>
          </a:p>
        </p:txBody>
      </p:sp>
      <p:sp>
        <p:nvSpPr>
          <p:cNvPr id="307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de-DE" altLang="ru-RU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766934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292948-F720-491A-BD79-309E1DE6FBFC}" type="datetimeFigureOut">
              <a:rPr lang="ru-RU" smtClean="0"/>
              <a:t>28.01.2017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3B00-D36D-4667-B20A-F54BC4523FD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908348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292948-F720-491A-BD79-309E1DE6FBFC}" type="datetimeFigureOut">
              <a:rPr lang="ru-RU" smtClean="0"/>
              <a:t>28.01.2017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3B00-D36D-4667-B20A-F54BC4523FD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057209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292948-F720-491A-BD79-309E1DE6FBFC}" type="datetimeFigureOut">
              <a:rPr lang="ru-RU" smtClean="0"/>
              <a:t>28.01.2017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3B00-D36D-4667-B20A-F54BC4523FD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735902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292948-F720-491A-BD79-309E1DE6FBFC}" type="datetimeFigureOut">
              <a:rPr lang="ru-RU" smtClean="0"/>
              <a:t>28.01.2017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3B00-D36D-4667-B20A-F54BC4523FD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507688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292948-F720-491A-BD79-309E1DE6FBFC}" type="datetimeFigureOut">
              <a:rPr lang="ru-RU" smtClean="0"/>
              <a:t>28.01.2017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3B00-D36D-4667-B20A-F54BC4523FD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866235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292948-F720-491A-BD79-309E1DE6FBFC}" type="datetimeFigureOut">
              <a:rPr lang="ru-RU" smtClean="0"/>
              <a:t>28.01.2017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3B00-D36D-4667-B20A-F54BC4523FD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043170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292948-F720-491A-BD79-309E1DE6FBFC}" type="datetimeFigureOut">
              <a:rPr lang="ru-RU" smtClean="0"/>
              <a:t>28.01.2017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3B00-D36D-4667-B20A-F54BC4523FD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863624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292948-F720-491A-BD79-309E1DE6FBFC}" type="datetimeFigureOut">
              <a:rPr lang="ru-RU" smtClean="0"/>
              <a:t>28.01.2017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3B00-D36D-4667-B20A-F54BC4523FD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780088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292948-F720-491A-BD79-309E1DE6FBFC}" type="datetimeFigureOut">
              <a:rPr lang="ru-RU" smtClean="0"/>
              <a:t>28.01.2017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3B00-D36D-4667-B20A-F54BC4523FD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357073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292948-F720-491A-BD79-309E1DE6FBFC}" type="datetimeFigureOut">
              <a:rPr lang="ru-RU" smtClean="0"/>
              <a:t>28.01.2017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3B00-D36D-4667-B20A-F54BC4523FD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670262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292948-F720-491A-BD79-309E1DE6FBFC}" type="datetimeFigureOut">
              <a:rPr lang="ru-RU" smtClean="0"/>
              <a:t>28.01.2017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3B00-D36D-4667-B20A-F54BC4523FD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58139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292948-F720-491A-BD79-309E1DE6FBFC}" type="datetimeFigureOut">
              <a:rPr lang="ru-RU" smtClean="0"/>
              <a:t>28.01.2017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253B00-D36D-4667-B20A-F54BC4523FD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49889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wmf"/><Relationship Id="rId3" Type="http://schemas.openxmlformats.org/officeDocument/2006/relationships/image" Target="../media/image2.wmf"/><Relationship Id="rId7" Type="http://schemas.openxmlformats.org/officeDocument/2006/relationships/image" Target="../media/image6.wmf"/><Relationship Id="rId12" Type="http://schemas.openxmlformats.org/officeDocument/2006/relationships/image" Target="../media/image1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wmf"/><Relationship Id="rId11" Type="http://schemas.openxmlformats.org/officeDocument/2006/relationships/image" Target="../media/image10.jpeg"/><Relationship Id="rId5" Type="http://schemas.openxmlformats.org/officeDocument/2006/relationships/image" Target="../media/image4.wmf"/><Relationship Id="rId10" Type="http://schemas.openxmlformats.org/officeDocument/2006/relationships/image" Target="../media/image9.jpeg"/><Relationship Id="rId4" Type="http://schemas.openxmlformats.org/officeDocument/2006/relationships/image" Target="../media/image3.wmf"/><Relationship Id="rId9" Type="http://schemas.openxmlformats.org/officeDocument/2006/relationships/image" Target="../media/image8.wmf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633" y="256675"/>
            <a:ext cx="11806988" cy="635267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922256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8" name="Picture 4" descr="j023331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2778" y="190499"/>
            <a:ext cx="2362200" cy="2286000"/>
          </a:xfrm>
          <a:prstGeom prst="rect">
            <a:avLst/>
          </a:prstGeom>
          <a:noFill/>
          <a:ln w="38100">
            <a:solidFill>
              <a:srgbClr val="0066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749" name="Picture 5" descr="j023131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84010" y="2476374"/>
            <a:ext cx="1905000" cy="1981200"/>
          </a:xfrm>
          <a:prstGeom prst="rect">
            <a:avLst/>
          </a:prstGeom>
          <a:solidFill>
            <a:srgbClr val="0099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292" name="Text Box 7"/>
          <p:cNvSpPr txBox="1">
            <a:spLocks noChangeArrowheads="1"/>
          </p:cNvSpPr>
          <p:nvPr/>
        </p:nvSpPr>
        <p:spPr bwMode="auto">
          <a:xfrm>
            <a:off x="5241925" y="1103313"/>
            <a:ext cx="1841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de-DE" altLang="ru-RU"/>
          </a:p>
        </p:txBody>
      </p:sp>
      <p:pic>
        <p:nvPicPr>
          <p:cNvPr id="31753" name="Picture 9" descr="j0090218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6205" y="520783"/>
            <a:ext cx="2286000" cy="2514600"/>
          </a:xfrm>
          <a:prstGeom prst="rect">
            <a:avLst/>
          </a:prstGeom>
          <a:noFill/>
          <a:ln w="38100">
            <a:solidFill>
              <a:srgbClr val="0066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754" name="Picture 10" descr="j0155050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8731" y="2178052"/>
            <a:ext cx="1828800" cy="1905000"/>
          </a:xfrm>
          <a:prstGeom prst="rect">
            <a:avLst/>
          </a:prstGeom>
          <a:solidFill>
            <a:srgbClr val="CCFF33"/>
          </a:solidFill>
          <a:ln w="38100">
            <a:solidFill>
              <a:srgbClr val="009900"/>
            </a:solidFill>
            <a:miter lim="800000"/>
            <a:headEnd/>
            <a:tailEnd/>
          </a:ln>
        </p:spPr>
      </p:pic>
      <p:pic>
        <p:nvPicPr>
          <p:cNvPr id="31755" name="Picture 11" descr="j0197977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76092" y="188914"/>
            <a:ext cx="2520950" cy="1989138"/>
          </a:xfrm>
          <a:prstGeom prst="rect">
            <a:avLst/>
          </a:prstGeom>
          <a:solidFill>
            <a:schemeClr val="bg1"/>
          </a:solidFill>
          <a:ln w="38100">
            <a:solidFill>
              <a:srgbClr val="006600"/>
            </a:solidFill>
            <a:miter lim="800000"/>
            <a:headEnd/>
            <a:tailEnd/>
          </a:ln>
        </p:spPr>
      </p:pic>
      <p:pic>
        <p:nvPicPr>
          <p:cNvPr id="31756" name="Picture 12" descr="j0216878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3417" y="4581883"/>
            <a:ext cx="2025316" cy="1787044"/>
          </a:xfrm>
          <a:prstGeom prst="rect">
            <a:avLst/>
          </a:prstGeom>
          <a:solidFill>
            <a:schemeClr val="bg1"/>
          </a:solidFill>
          <a:ln w="38100">
            <a:solidFill>
              <a:srgbClr val="006600"/>
            </a:solidFill>
            <a:miter lim="800000"/>
            <a:headEnd/>
            <a:tailEnd/>
          </a:ln>
        </p:spPr>
      </p:pic>
      <p:pic>
        <p:nvPicPr>
          <p:cNvPr id="31757" name="Picture 13" descr="j0233311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47059" y="232790"/>
            <a:ext cx="2157413" cy="2497138"/>
          </a:xfrm>
          <a:prstGeom prst="rect">
            <a:avLst/>
          </a:prstGeom>
          <a:noFill/>
          <a:ln w="57150">
            <a:solidFill>
              <a:srgbClr val="0066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299" name="Line 20"/>
          <p:cNvSpPr>
            <a:spLocks noChangeShapeType="1"/>
          </p:cNvSpPr>
          <p:nvPr/>
        </p:nvSpPr>
        <p:spPr bwMode="auto">
          <a:xfrm>
            <a:off x="6019800" y="2819400"/>
            <a:ext cx="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2302" name="Line 27"/>
          <p:cNvSpPr>
            <a:spLocks noChangeShapeType="1"/>
          </p:cNvSpPr>
          <p:nvPr/>
        </p:nvSpPr>
        <p:spPr bwMode="auto">
          <a:xfrm>
            <a:off x="4343400" y="3352800"/>
            <a:ext cx="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pic>
        <p:nvPicPr>
          <p:cNvPr id="20" name="Picture 6" descr="j0400764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403" y="4457449"/>
            <a:ext cx="2525186" cy="2163345"/>
          </a:xfrm>
          <a:prstGeom prst="rect">
            <a:avLst/>
          </a:prstGeom>
          <a:noFill/>
          <a:ln w="57150">
            <a:solidFill>
              <a:srgbClr val="0099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4" descr="sever_327_012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34477" y="4051179"/>
            <a:ext cx="2286000" cy="2743200"/>
          </a:xfrm>
          <a:prstGeom prst="rect">
            <a:avLst/>
          </a:prstGeom>
          <a:noFill/>
          <a:ln w="38100">
            <a:solidFill>
              <a:srgbClr val="000099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6" descr="demo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4963" y="2890349"/>
            <a:ext cx="2286000" cy="2819400"/>
          </a:xfrm>
          <a:prstGeom prst="rect">
            <a:avLst/>
          </a:prstGeom>
          <a:noFill/>
          <a:ln w="38100">
            <a:solidFill>
              <a:srgbClr val="000099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323299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317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317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317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2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317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317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317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2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317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317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317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2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317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2000" fill="hold"/>
                                        <p:tgtEl>
                                          <p:spTgt spid="317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317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2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317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2000" fill="hold"/>
                                        <p:tgtEl>
                                          <p:spTgt spid="317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317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2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317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2000" fill="hold"/>
                                        <p:tgtEl>
                                          <p:spTgt spid="317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317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2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 nodeType="clickPar">
                      <p:stCondLst>
                        <p:cond delay="indefinite"/>
                      </p:stCondLst>
                      <p:childTnLst>
                        <p:par>
                          <p:cTn id="7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7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317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2000" fill="hold"/>
                                        <p:tgtEl>
                                          <p:spTgt spid="317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317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2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91" dur="1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96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01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395663" y="336299"/>
            <a:ext cx="9144000" cy="898942"/>
          </a:xfrm>
        </p:spPr>
        <p:txBody>
          <a:bodyPr>
            <a:normAutofit fontScale="90000"/>
          </a:bodyPr>
          <a:lstStyle/>
          <a:p>
            <a:r>
              <a:rPr lang="en-US" b="1" dirty="0" err="1" smtClean="0">
                <a:solidFill>
                  <a:srgbClr val="002060"/>
                </a:solidFill>
              </a:rPr>
              <a:t>Landwirtschaftliche</a:t>
            </a:r>
            <a:r>
              <a:rPr lang="en-US" b="1" dirty="0" smtClean="0">
                <a:solidFill>
                  <a:srgbClr val="002060"/>
                </a:solidFill>
              </a:rPr>
              <a:t> </a:t>
            </a:r>
            <a:r>
              <a:rPr lang="en-US" b="1" dirty="0" err="1" smtClean="0">
                <a:solidFill>
                  <a:srgbClr val="002060"/>
                </a:solidFill>
              </a:rPr>
              <a:t>Berufe</a:t>
            </a:r>
            <a:endParaRPr lang="ru-RU" b="1" dirty="0">
              <a:solidFill>
                <a:srgbClr val="00206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45433" y="1459831"/>
            <a:ext cx="11165304" cy="4604085"/>
          </a:xfrm>
        </p:spPr>
        <p:txBody>
          <a:bodyPr>
            <a:normAutofit fontScale="92500"/>
          </a:bodyPr>
          <a:lstStyle/>
          <a:p>
            <a:r>
              <a:rPr lang="en-US" sz="4800" dirty="0">
                <a:solidFill>
                  <a:srgbClr val="002060"/>
                </a:solidFill>
              </a:rPr>
              <a:t>Der </a:t>
            </a:r>
            <a:r>
              <a:rPr lang="en-US" sz="4800" dirty="0" err="1" smtClean="0">
                <a:solidFill>
                  <a:srgbClr val="002060"/>
                </a:solidFill>
              </a:rPr>
              <a:t>Landwirt</a:t>
            </a:r>
            <a:r>
              <a:rPr lang="en-US" sz="4800" dirty="0" smtClean="0">
                <a:solidFill>
                  <a:srgbClr val="002060"/>
                </a:solidFill>
              </a:rPr>
              <a:t>,  die </a:t>
            </a:r>
            <a:r>
              <a:rPr lang="en-US" sz="4800" dirty="0" err="1" smtClean="0">
                <a:solidFill>
                  <a:srgbClr val="002060"/>
                </a:solidFill>
              </a:rPr>
              <a:t>Landeirtin</a:t>
            </a:r>
            <a:endParaRPr lang="en-US" sz="4800" dirty="0">
              <a:solidFill>
                <a:srgbClr val="002060"/>
              </a:solidFill>
            </a:endParaRPr>
          </a:p>
          <a:p>
            <a:r>
              <a:rPr lang="en-US" sz="4800" dirty="0" smtClean="0">
                <a:solidFill>
                  <a:srgbClr val="002060"/>
                </a:solidFill>
              </a:rPr>
              <a:t>der </a:t>
            </a:r>
            <a:r>
              <a:rPr lang="en-US" sz="4800" dirty="0" err="1" smtClean="0">
                <a:solidFill>
                  <a:srgbClr val="002060"/>
                </a:solidFill>
              </a:rPr>
              <a:t>Tierarzt</a:t>
            </a:r>
            <a:r>
              <a:rPr lang="en-US" sz="4800" dirty="0" smtClean="0">
                <a:solidFill>
                  <a:srgbClr val="002060"/>
                </a:solidFill>
              </a:rPr>
              <a:t>,  die </a:t>
            </a:r>
            <a:r>
              <a:rPr lang="en-US" sz="4800" dirty="0" err="1" smtClean="0">
                <a:solidFill>
                  <a:srgbClr val="002060"/>
                </a:solidFill>
              </a:rPr>
              <a:t>Tierärztin</a:t>
            </a:r>
            <a:r>
              <a:rPr lang="en-US" sz="4800" dirty="0" smtClean="0">
                <a:solidFill>
                  <a:srgbClr val="002060"/>
                </a:solidFill>
              </a:rPr>
              <a:t>, </a:t>
            </a:r>
          </a:p>
          <a:p>
            <a:r>
              <a:rPr lang="en-US" sz="4800" dirty="0" smtClean="0">
                <a:solidFill>
                  <a:srgbClr val="002060"/>
                </a:solidFill>
              </a:rPr>
              <a:t>der </a:t>
            </a:r>
            <a:r>
              <a:rPr lang="en-US" sz="4800" dirty="0" err="1" smtClean="0">
                <a:solidFill>
                  <a:srgbClr val="002060"/>
                </a:solidFill>
              </a:rPr>
              <a:t>Gärtner</a:t>
            </a:r>
            <a:r>
              <a:rPr lang="en-US" sz="4800" dirty="0" smtClean="0">
                <a:solidFill>
                  <a:srgbClr val="002060"/>
                </a:solidFill>
              </a:rPr>
              <a:t>, die </a:t>
            </a:r>
            <a:r>
              <a:rPr lang="en-US" sz="4800" dirty="0" err="1" smtClean="0">
                <a:solidFill>
                  <a:srgbClr val="002060"/>
                </a:solidFill>
              </a:rPr>
              <a:t>Gärtnerin</a:t>
            </a:r>
            <a:r>
              <a:rPr lang="en-US" sz="4800" dirty="0" smtClean="0">
                <a:solidFill>
                  <a:srgbClr val="002060"/>
                </a:solidFill>
              </a:rPr>
              <a:t>, </a:t>
            </a:r>
          </a:p>
          <a:p>
            <a:r>
              <a:rPr lang="en-US" sz="4800" dirty="0" smtClean="0">
                <a:solidFill>
                  <a:srgbClr val="002060"/>
                </a:solidFill>
              </a:rPr>
              <a:t>der </a:t>
            </a:r>
            <a:r>
              <a:rPr lang="en-US" sz="4800" dirty="0" err="1" smtClean="0">
                <a:solidFill>
                  <a:srgbClr val="002060"/>
                </a:solidFill>
              </a:rPr>
              <a:t>Viezüchter</a:t>
            </a:r>
            <a:r>
              <a:rPr lang="en-US" sz="4800" dirty="0" smtClean="0">
                <a:solidFill>
                  <a:srgbClr val="002060"/>
                </a:solidFill>
              </a:rPr>
              <a:t>, die </a:t>
            </a:r>
            <a:r>
              <a:rPr lang="en-US" sz="4800" dirty="0" err="1" smtClean="0">
                <a:solidFill>
                  <a:srgbClr val="002060"/>
                </a:solidFill>
              </a:rPr>
              <a:t>Viezüchtrin</a:t>
            </a:r>
            <a:r>
              <a:rPr lang="en-US" sz="4800" dirty="0" smtClean="0">
                <a:solidFill>
                  <a:srgbClr val="002060"/>
                </a:solidFill>
              </a:rPr>
              <a:t>, </a:t>
            </a:r>
          </a:p>
          <a:p>
            <a:r>
              <a:rPr lang="en-US" sz="4800" dirty="0" smtClean="0">
                <a:solidFill>
                  <a:srgbClr val="002060"/>
                </a:solidFill>
              </a:rPr>
              <a:t>der Schafer, der </a:t>
            </a:r>
            <a:r>
              <a:rPr lang="en-US" sz="4800" dirty="0" err="1" smtClean="0">
                <a:solidFill>
                  <a:srgbClr val="002060"/>
                </a:solidFill>
              </a:rPr>
              <a:t>Traktorist</a:t>
            </a:r>
            <a:r>
              <a:rPr lang="en-US" sz="4800" dirty="0" smtClean="0">
                <a:solidFill>
                  <a:srgbClr val="002060"/>
                </a:solidFill>
              </a:rPr>
              <a:t>, </a:t>
            </a:r>
          </a:p>
          <a:p>
            <a:r>
              <a:rPr lang="en-US" sz="4800" dirty="0" smtClean="0">
                <a:solidFill>
                  <a:srgbClr val="002060"/>
                </a:solidFill>
              </a:rPr>
              <a:t>die </a:t>
            </a:r>
            <a:r>
              <a:rPr lang="en-US" sz="4800" dirty="0" err="1" smtClean="0">
                <a:solidFill>
                  <a:srgbClr val="002060"/>
                </a:solidFill>
              </a:rPr>
              <a:t>Melkerin</a:t>
            </a:r>
            <a:r>
              <a:rPr lang="en-US" sz="4800" dirty="0" smtClean="0">
                <a:solidFill>
                  <a:srgbClr val="002060"/>
                </a:solidFill>
              </a:rPr>
              <a:t>, der </a:t>
            </a:r>
            <a:r>
              <a:rPr lang="en-US" sz="4800" dirty="0" err="1" smtClean="0">
                <a:solidFill>
                  <a:srgbClr val="002060"/>
                </a:solidFill>
              </a:rPr>
              <a:t>Mähdrescher</a:t>
            </a:r>
            <a:r>
              <a:rPr lang="en-US" sz="4800" dirty="0" smtClean="0">
                <a:solidFill>
                  <a:srgbClr val="002060"/>
                </a:solidFill>
              </a:rPr>
              <a:t>, der </a:t>
            </a:r>
            <a:r>
              <a:rPr lang="en-US" sz="4800" dirty="0" err="1" smtClean="0">
                <a:solidFill>
                  <a:srgbClr val="002060"/>
                </a:solidFill>
              </a:rPr>
              <a:t>Agronom</a:t>
            </a:r>
            <a:endParaRPr lang="ru-RU" sz="48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918613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e-DE" altLang="ru-RU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Am besten etwas anders</a:t>
            </a:r>
          </a:p>
        </p:txBody>
      </p:sp>
      <p:sp>
        <p:nvSpPr>
          <p:cNvPr id="13316" name="Rectangle 5"/>
          <p:cNvSpPr>
            <a:spLocks noGrp="1" noChangeArrowheads="1"/>
          </p:cNvSpPr>
          <p:nvPr>
            <p:ph type="body" sz="half" idx="2"/>
          </p:nvPr>
        </p:nvSpPr>
        <p:spPr>
          <a:xfrm>
            <a:off x="657726" y="1524001"/>
            <a:ext cx="11277600" cy="4525963"/>
          </a:xfrm>
        </p:spPr>
        <p:txBody>
          <a:bodyPr/>
          <a:lstStyle/>
          <a:p>
            <a:pPr eaLnBrk="1" hangingPunct="1">
              <a:buFontTx/>
              <a:buNone/>
            </a:pPr>
            <a:endParaRPr lang="de-DE" altLang="ru-RU" sz="2400" dirty="0"/>
          </a:p>
          <a:p>
            <a:pPr eaLnBrk="1" hangingPunct="1">
              <a:buFontTx/>
              <a:buNone/>
            </a:pPr>
            <a:r>
              <a:rPr lang="de-DE" alt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eine Schafzucht besitzen –</a:t>
            </a:r>
            <a:r>
              <a:rPr lang="ru-RU" altLang="ru-RU" sz="2400" b="1" i="1" dirty="0">
                <a:latin typeface="Arial" panose="020B0604020202020204" pitchFamily="34" charset="0"/>
                <a:cs typeface="Arial" panose="020B0604020202020204" pitchFamily="34" charset="0"/>
              </a:rPr>
              <a:t>заниматься овцеводством</a:t>
            </a:r>
            <a:endParaRPr lang="de-DE" altLang="ru-RU" sz="2400" b="1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buFontTx/>
              <a:buNone/>
            </a:pPr>
            <a:r>
              <a:rPr lang="de-DE" alt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Kartoffelschalen </a:t>
            </a:r>
            <a:r>
              <a:rPr lang="en-US" alt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– </a:t>
            </a:r>
            <a:r>
              <a:rPr lang="ru-RU" altLang="ru-RU" sz="2400" b="1" i="1" dirty="0">
                <a:latin typeface="Arial" panose="020B0604020202020204" pitchFamily="34" charset="0"/>
                <a:cs typeface="Arial" panose="020B0604020202020204" pitchFamily="34" charset="0"/>
              </a:rPr>
              <a:t>картофельная кожура</a:t>
            </a:r>
            <a:endParaRPr lang="en-US" altLang="ru-RU" sz="2400" b="1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buFontTx/>
              <a:buNone/>
            </a:pPr>
            <a:r>
              <a:rPr lang="de-DE" alt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k</a:t>
            </a:r>
            <a:r>
              <a:rPr lang="en-US" alt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ö</a:t>
            </a:r>
            <a:r>
              <a:rPr lang="de-DE" altLang="ru-RU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rperlich</a:t>
            </a:r>
            <a:r>
              <a:rPr lang="de-DE" alt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 anstrengende Arbeit </a:t>
            </a:r>
            <a:r>
              <a:rPr lang="ru-RU" alt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ru-RU" altLang="ru-RU" sz="2400" b="1" i="1" dirty="0">
                <a:latin typeface="Arial" panose="020B0604020202020204" pitchFamily="34" charset="0"/>
                <a:cs typeface="Arial" panose="020B0604020202020204" pitchFamily="34" charset="0"/>
              </a:rPr>
              <a:t>физически напряжённая работа</a:t>
            </a:r>
          </a:p>
          <a:p>
            <a:pPr eaLnBrk="1" hangingPunct="1">
              <a:buFontTx/>
              <a:buNone/>
            </a:pPr>
            <a:r>
              <a:rPr lang="de-DE" alt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vorstellen</a:t>
            </a:r>
            <a:r>
              <a:rPr lang="en-US" alt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 –</a:t>
            </a:r>
            <a:r>
              <a:rPr lang="ru-RU" alt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2400" b="1" i="1" dirty="0">
                <a:latin typeface="Arial" panose="020B0604020202020204" pitchFamily="34" charset="0"/>
                <a:cs typeface="Arial" panose="020B0604020202020204" pitchFamily="34" charset="0"/>
              </a:rPr>
              <a:t>представлять</a:t>
            </a:r>
            <a:endParaRPr lang="en-US" altLang="ru-RU" sz="2400" b="1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buFontTx/>
              <a:buNone/>
            </a:pPr>
            <a:r>
              <a:rPr lang="de-DE" alt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fest</a:t>
            </a:r>
            <a:r>
              <a:rPr lang="en-US" alt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 – </a:t>
            </a:r>
            <a:r>
              <a:rPr lang="ru-RU" altLang="ru-RU" sz="2400" b="1" i="1" dirty="0">
                <a:latin typeface="Arial" panose="020B0604020202020204" pitchFamily="34" charset="0"/>
                <a:cs typeface="Arial" panose="020B0604020202020204" pitchFamily="34" charset="0"/>
              </a:rPr>
              <a:t>твёрдо</a:t>
            </a:r>
            <a:endParaRPr lang="en-US" altLang="ru-RU" sz="2400" b="1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buFontTx/>
              <a:buNone/>
            </a:pPr>
            <a:r>
              <a:rPr lang="de-DE" alt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der Entschluss – </a:t>
            </a:r>
            <a:r>
              <a:rPr lang="ru-RU" altLang="ru-RU" sz="2400" b="1" i="1" dirty="0">
                <a:latin typeface="Arial" panose="020B0604020202020204" pitchFamily="34" charset="0"/>
                <a:cs typeface="Arial" panose="020B0604020202020204" pitchFamily="34" charset="0"/>
              </a:rPr>
              <a:t>решение</a:t>
            </a:r>
            <a:endParaRPr lang="de-DE" altLang="ru-RU" sz="2400" b="1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buFontTx/>
              <a:buNone/>
            </a:pPr>
            <a:r>
              <a:rPr lang="de-DE" alt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absolvieren</a:t>
            </a:r>
            <a:r>
              <a:rPr lang="en-US" alt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 -</a:t>
            </a:r>
            <a:r>
              <a:rPr lang="ru-RU" alt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2400" b="1" i="1" dirty="0">
                <a:latin typeface="Arial" panose="020B0604020202020204" pitchFamily="34" charset="0"/>
                <a:cs typeface="Arial" panose="020B0604020202020204" pitchFamily="34" charset="0"/>
              </a:rPr>
              <a:t>оканчивать</a:t>
            </a:r>
            <a:endParaRPr lang="de-DE" altLang="ru-RU" sz="2400" b="1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35914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5" name="Rectangle 5"/>
          <p:cNvSpPr>
            <a:spLocks noChangeArrowheads="1"/>
          </p:cNvSpPr>
          <p:nvPr/>
        </p:nvSpPr>
        <p:spPr bwMode="auto">
          <a:xfrm>
            <a:off x="1828800" y="228601"/>
            <a:ext cx="4572000" cy="6145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de-DE" altLang="ru-RU" b="1" dirty="0">
                <a:solidFill>
                  <a:srgbClr val="002060"/>
                </a:solidFill>
              </a:rPr>
              <a:t>1). Wo wohnt Stefan?</a:t>
            </a:r>
            <a:r>
              <a:rPr lang="de-DE" altLang="ru-RU" dirty="0">
                <a:solidFill>
                  <a:srgbClr val="002060"/>
                </a:solidFill>
              </a:rPr>
              <a:t>                                           </a:t>
            </a:r>
          </a:p>
          <a:p>
            <a:pPr eaLnBrk="1" hangingPunct="1">
              <a:spcBef>
                <a:spcPct val="50000"/>
              </a:spcBef>
            </a:pPr>
            <a:r>
              <a:rPr lang="de-DE" altLang="ru-RU" dirty="0">
                <a:solidFill>
                  <a:srgbClr val="002060"/>
                </a:solidFill>
              </a:rPr>
              <a:t>in einer Stadt</a:t>
            </a:r>
          </a:p>
          <a:p>
            <a:pPr eaLnBrk="1" hangingPunct="1">
              <a:spcBef>
                <a:spcPct val="50000"/>
              </a:spcBef>
            </a:pPr>
            <a:r>
              <a:rPr lang="de-DE" altLang="ru-RU" dirty="0">
                <a:solidFill>
                  <a:srgbClr val="002060"/>
                </a:solidFill>
              </a:rPr>
              <a:t>in einem großen Dorf</a:t>
            </a:r>
          </a:p>
          <a:p>
            <a:pPr eaLnBrk="1" hangingPunct="1">
              <a:spcBef>
                <a:spcPct val="50000"/>
              </a:spcBef>
            </a:pPr>
            <a:r>
              <a:rPr lang="de-DE" altLang="ru-RU" dirty="0">
                <a:solidFill>
                  <a:srgbClr val="002060"/>
                </a:solidFill>
              </a:rPr>
              <a:t>auf einem Bauernhof  </a:t>
            </a:r>
          </a:p>
          <a:p>
            <a:pPr eaLnBrk="1" hangingPunct="1">
              <a:spcBef>
                <a:spcPct val="50000"/>
              </a:spcBef>
            </a:pPr>
            <a:r>
              <a:rPr lang="de-DE" altLang="ru-RU" b="1" dirty="0">
                <a:solidFill>
                  <a:srgbClr val="002060"/>
                </a:solidFill>
              </a:rPr>
              <a:t>2).Was macht Stefan jeden Tag </a:t>
            </a:r>
          </a:p>
          <a:p>
            <a:pPr eaLnBrk="1" hangingPunct="1">
              <a:spcBef>
                <a:spcPct val="50000"/>
              </a:spcBef>
            </a:pPr>
            <a:r>
              <a:rPr lang="de-DE" altLang="ru-RU" b="1" dirty="0">
                <a:solidFill>
                  <a:srgbClr val="002060"/>
                </a:solidFill>
              </a:rPr>
              <a:t>       nach der Schule?</a:t>
            </a:r>
          </a:p>
          <a:p>
            <a:pPr eaLnBrk="1" hangingPunct="1">
              <a:spcBef>
                <a:spcPct val="50000"/>
              </a:spcBef>
            </a:pPr>
            <a:r>
              <a:rPr lang="de-DE" altLang="ru-RU" dirty="0">
                <a:solidFill>
                  <a:srgbClr val="002060"/>
                </a:solidFill>
              </a:rPr>
              <a:t>Er fährt mit dem Traktor auf Feld.</a:t>
            </a:r>
          </a:p>
          <a:p>
            <a:pPr eaLnBrk="1" hangingPunct="1">
              <a:spcBef>
                <a:spcPct val="50000"/>
              </a:spcBef>
            </a:pPr>
            <a:r>
              <a:rPr lang="de-DE" altLang="ru-RU" dirty="0">
                <a:solidFill>
                  <a:srgbClr val="002060"/>
                </a:solidFill>
              </a:rPr>
              <a:t>Er fährt mit dem Traktor in eine</a:t>
            </a:r>
          </a:p>
          <a:p>
            <a:pPr eaLnBrk="1" hangingPunct="1">
              <a:spcBef>
                <a:spcPct val="50000"/>
              </a:spcBef>
            </a:pPr>
            <a:r>
              <a:rPr lang="de-DE" altLang="ru-RU" dirty="0">
                <a:solidFill>
                  <a:srgbClr val="002060"/>
                </a:solidFill>
              </a:rPr>
              <a:t> Lebensmittelfabrik.</a:t>
            </a:r>
          </a:p>
          <a:p>
            <a:pPr eaLnBrk="1" hangingPunct="1">
              <a:spcBef>
                <a:spcPct val="50000"/>
              </a:spcBef>
            </a:pPr>
            <a:r>
              <a:rPr lang="de-DE" altLang="ru-RU" dirty="0">
                <a:solidFill>
                  <a:srgbClr val="002060"/>
                </a:solidFill>
              </a:rPr>
              <a:t>Er geht in ein Lebensmittelgeschäft.</a:t>
            </a:r>
          </a:p>
          <a:p>
            <a:pPr eaLnBrk="1" hangingPunct="1">
              <a:spcBef>
                <a:spcPct val="50000"/>
              </a:spcBef>
            </a:pPr>
            <a:r>
              <a:rPr lang="de-DE" altLang="ru-RU" b="1" dirty="0">
                <a:solidFill>
                  <a:srgbClr val="002060"/>
                </a:solidFill>
              </a:rPr>
              <a:t>3). Wozu macht er das?</a:t>
            </a:r>
          </a:p>
          <a:p>
            <a:pPr eaLnBrk="1" hangingPunct="1">
              <a:spcBef>
                <a:spcPct val="50000"/>
              </a:spcBef>
            </a:pPr>
            <a:r>
              <a:rPr lang="de-DE" altLang="ru-RU" dirty="0">
                <a:solidFill>
                  <a:srgbClr val="002060"/>
                </a:solidFill>
              </a:rPr>
              <a:t>um Lebensmittel zu kaufen</a:t>
            </a:r>
          </a:p>
          <a:p>
            <a:pPr eaLnBrk="1" hangingPunct="1">
              <a:spcBef>
                <a:spcPct val="50000"/>
              </a:spcBef>
            </a:pPr>
            <a:r>
              <a:rPr lang="de-DE" altLang="ru-RU" dirty="0">
                <a:solidFill>
                  <a:srgbClr val="002060"/>
                </a:solidFill>
              </a:rPr>
              <a:t>um sein Berufspraktikum zu machen</a:t>
            </a:r>
          </a:p>
          <a:p>
            <a:pPr eaLnBrk="1" hangingPunct="1">
              <a:spcBef>
                <a:spcPct val="50000"/>
              </a:spcBef>
            </a:pPr>
            <a:r>
              <a:rPr lang="de-DE" altLang="ru-RU" dirty="0">
                <a:solidFill>
                  <a:srgbClr val="002060"/>
                </a:solidFill>
              </a:rPr>
              <a:t>um Futter für die Schafe zu holen</a:t>
            </a:r>
          </a:p>
          <a:p>
            <a:pPr eaLnBrk="1" hangingPunct="1">
              <a:spcBef>
                <a:spcPct val="50000"/>
              </a:spcBef>
            </a:pPr>
            <a:endParaRPr lang="de-DE" altLang="ru-RU" dirty="0"/>
          </a:p>
        </p:txBody>
      </p:sp>
      <p:sp>
        <p:nvSpPr>
          <p:cNvPr id="30726" name="Rectangle 6"/>
          <p:cNvSpPr>
            <a:spLocks noChangeArrowheads="1"/>
          </p:cNvSpPr>
          <p:nvPr/>
        </p:nvSpPr>
        <p:spPr bwMode="auto">
          <a:xfrm>
            <a:off x="6019800" y="228601"/>
            <a:ext cx="4648200" cy="6221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de-DE" altLang="ru-RU" b="1" dirty="0">
                <a:solidFill>
                  <a:srgbClr val="002060"/>
                </a:solidFill>
              </a:rPr>
              <a:t>4).Was m</a:t>
            </a:r>
            <a:r>
              <a:rPr lang="en-US" altLang="ru-RU" b="1" dirty="0">
                <a:solidFill>
                  <a:srgbClr val="002060"/>
                </a:solidFill>
              </a:rPr>
              <a:t>ö</a:t>
            </a:r>
            <a:r>
              <a:rPr lang="de-DE" altLang="ru-RU" b="1" dirty="0" err="1">
                <a:solidFill>
                  <a:srgbClr val="002060"/>
                </a:solidFill>
              </a:rPr>
              <a:t>chte</a:t>
            </a:r>
            <a:r>
              <a:rPr lang="de-DE" altLang="ru-RU" b="1" dirty="0">
                <a:solidFill>
                  <a:srgbClr val="002060"/>
                </a:solidFill>
              </a:rPr>
              <a:t> er  werden?</a:t>
            </a:r>
          </a:p>
          <a:p>
            <a:pPr eaLnBrk="1" hangingPunct="1"/>
            <a:endParaRPr lang="de-DE" altLang="ru-RU" b="1" dirty="0">
              <a:solidFill>
                <a:srgbClr val="002060"/>
              </a:solidFill>
            </a:endParaRPr>
          </a:p>
          <a:p>
            <a:pPr eaLnBrk="1" hangingPunct="1">
              <a:lnSpc>
                <a:spcPct val="150000"/>
              </a:lnSpc>
            </a:pPr>
            <a:r>
              <a:rPr lang="de-DE" altLang="ru-RU" dirty="0">
                <a:solidFill>
                  <a:srgbClr val="002060"/>
                </a:solidFill>
              </a:rPr>
              <a:t>Er m</a:t>
            </a:r>
            <a:r>
              <a:rPr lang="en-US" altLang="ru-RU" dirty="0">
                <a:solidFill>
                  <a:srgbClr val="002060"/>
                </a:solidFill>
              </a:rPr>
              <a:t>ö</a:t>
            </a:r>
            <a:r>
              <a:rPr lang="de-DE" altLang="ru-RU" dirty="0" err="1">
                <a:solidFill>
                  <a:srgbClr val="002060"/>
                </a:solidFill>
              </a:rPr>
              <a:t>chte</a:t>
            </a:r>
            <a:r>
              <a:rPr lang="de-DE" altLang="ru-RU" dirty="0">
                <a:solidFill>
                  <a:srgbClr val="002060"/>
                </a:solidFill>
              </a:rPr>
              <a:t> Landwirt  werden</a:t>
            </a:r>
          </a:p>
          <a:p>
            <a:pPr eaLnBrk="1" hangingPunct="1">
              <a:lnSpc>
                <a:spcPct val="150000"/>
              </a:lnSpc>
            </a:pPr>
            <a:r>
              <a:rPr lang="de-DE" altLang="ru-RU" dirty="0">
                <a:solidFill>
                  <a:srgbClr val="002060"/>
                </a:solidFill>
              </a:rPr>
              <a:t>Er m</a:t>
            </a:r>
            <a:r>
              <a:rPr lang="en-US" altLang="ru-RU" dirty="0">
                <a:solidFill>
                  <a:srgbClr val="002060"/>
                </a:solidFill>
              </a:rPr>
              <a:t>ö</a:t>
            </a:r>
            <a:r>
              <a:rPr lang="de-DE" altLang="ru-RU" dirty="0" err="1">
                <a:solidFill>
                  <a:srgbClr val="002060"/>
                </a:solidFill>
              </a:rPr>
              <a:t>chte</a:t>
            </a:r>
            <a:r>
              <a:rPr lang="de-DE" altLang="ru-RU" dirty="0">
                <a:solidFill>
                  <a:srgbClr val="002060"/>
                </a:solidFill>
              </a:rPr>
              <a:t> Traktorist werden</a:t>
            </a:r>
          </a:p>
          <a:p>
            <a:pPr eaLnBrk="1" hangingPunct="1">
              <a:lnSpc>
                <a:spcPct val="150000"/>
              </a:lnSpc>
            </a:pPr>
            <a:r>
              <a:rPr lang="de-DE" altLang="ru-RU" dirty="0">
                <a:solidFill>
                  <a:srgbClr val="002060"/>
                </a:solidFill>
              </a:rPr>
              <a:t>Er m</a:t>
            </a:r>
            <a:r>
              <a:rPr lang="en-US" altLang="ru-RU" dirty="0">
                <a:solidFill>
                  <a:srgbClr val="002060"/>
                </a:solidFill>
              </a:rPr>
              <a:t>ö</a:t>
            </a:r>
            <a:r>
              <a:rPr lang="de-DE" altLang="ru-RU" dirty="0" err="1">
                <a:solidFill>
                  <a:srgbClr val="002060"/>
                </a:solidFill>
              </a:rPr>
              <a:t>chte</a:t>
            </a:r>
            <a:r>
              <a:rPr lang="de-DE" altLang="ru-RU" dirty="0">
                <a:solidFill>
                  <a:srgbClr val="002060"/>
                </a:solidFill>
              </a:rPr>
              <a:t> Schäfer  werden</a:t>
            </a:r>
          </a:p>
          <a:p>
            <a:pPr eaLnBrk="1" hangingPunct="1"/>
            <a:endParaRPr lang="de-DE" altLang="ru-RU" b="1" dirty="0">
              <a:solidFill>
                <a:srgbClr val="002060"/>
              </a:solidFill>
            </a:endParaRPr>
          </a:p>
          <a:p>
            <a:pPr eaLnBrk="1" hangingPunct="1"/>
            <a:r>
              <a:rPr lang="de-DE" altLang="ru-RU" b="1" dirty="0">
                <a:solidFill>
                  <a:srgbClr val="002060"/>
                </a:solidFill>
              </a:rPr>
              <a:t>5).Wer meint „Am besten etwas anders werden“?</a:t>
            </a:r>
          </a:p>
          <a:p>
            <a:pPr eaLnBrk="1" hangingPunct="1"/>
            <a:r>
              <a:rPr lang="de-DE" altLang="ru-RU" dirty="0">
                <a:solidFill>
                  <a:srgbClr val="002060"/>
                </a:solidFill>
              </a:rPr>
              <a:t>Das meint      Stefan</a:t>
            </a:r>
          </a:p>
          <a:p>
            <a:pPr eaLnBrk="1" hangingPunct="1">
              <a:lnSpc>
                <a:spcPct val="120000"/>
              </a:lnSpc>
            </a:pPr>
            <a:r>
              <a:rPr lang="de-DE" altLang="ru-RU" dirty="0">
                <a:solidFill>
                  <a:srgbClr val="002060"/>
                </a:solidFill>
              </a:rPr>
              <a:t>                      sein Vater</a:t>
            </a:r>
          </a:p>
          <a:p>
            <a:pPr eaLnBrk="1" hangingPunct="1">
              <a:lnSpc>
                <a:spcPct val="120000"/>
              </a:lnSpc>
            </a:pPr>
            <a:r>
              <a:rPr lang="de-DE" altLang="ru-RU" dirty="0">
                <a:solidFill>
                  <a:srgbClr val="002060"/>
                </a:solidFill>
              </a:rPr>
              <a:t>                      seine Mutter</a:t>
            </a:r>
          </a:p>
          <a:p>
            <a:pPr eaLnBrk="1" hangingPunct="1">
              <a:lnSpc>
                <a:spcPct val="120000"/>
              </a:lnSpc>
            </a:pPr>
            <a:endParaRPr lang="de-DE" altLang="ru-RU" b="1" dirty="0">
              <a:solidFill>
                <a:srgbClr val="002060"/>
              </a:solidFill>
            </a:endParaRPr>
          </a:p>
          <a:p>
            <a:pPr eaLnBrk="1" hangingPunct="1"/>
            <a:r>
              <a:rPr lang="de-DE" altLang="ru-RU" b="1" dirty="0">
                <a:solidFill>
                  <a:srgbClr val="002060"/>
                </a:solidFill>
              </a:rPr>
              <a:t>6).Warum wählt er den Beruf des Landwirtes?</a:t>
            </a:r>
            <a:br>
              <a:rPr lang="de-DE" altLang="ru-RU" b="1" dirty="0">
                <a:solidFill>
                  <a:srgbClr val="002060"/>
                </a:solidFill>
              </a:rPr>
            </a:br>
            <a:endParaRPr lang="de-DE" altLang="ru-RU" b="1" dirty="0">
              <a:solidFill>
                <a:srgbClr val="002060"/>
              </a:solidFill>
            </a:endParaRPr>
          </a:p>
          <a:p>
            <a:pPr eaLnBrk="1" hangingPunct="1">
              <a:lnSpc>
                <a:spcPct val="130000"/>
              </a:lnSpc>
            </a:pPr>
            <a:r>
              <a:rPr lang="de-DE" altLang="ru-RU" dirty="0">
                <a:solidFill>
                  <a:srgbClr val="002060"/>
                </a:solidFill>
              </a:rPr>
              <a:t>Er kann sich sein Leben ohne Hof nicht vorstellen.</a:t>
            </a:r>
          </a:p>
          <a:p>
            <a:pPr eaLnBrk="1" hangingPunct="1">
              <a:lnSpc>
                <a:spcPct val="130000"/>
              </a:lnSpc>
            </a:pPr>
            <a:r>
              <a:rPr lang="de-DE" altLang="ru-RU" dirty="0">
                <a:solidFill>
                  <a:srgbClr val="002060"/>
                </a:solidFill>
              </a:rPr>
              <a:t>Er sucht für sich ein leichtes Leben.</a:t>
            </a:r>
            <a:br>
              <a:rPr lang="de-DE" altLang="ru-RU" dirty="0">
                <a:solidFill>
                  <a:srgbClr val="002060"/>
                </a:solidFill>
              </a:rPr>
            </a:br>
            <a:r>
              <a:rPr lang="de-DE" altLang="ru-RU" dirty="0">
                <a:solidFill>
                  <a:srgbClr val="002060"/>
                </a:solidFill>
              </a:rPr>
              <a:t>Er will seine Eltern nicht ärgern.</a:t>
            </a:r>
          </a:p>
        </p:txBody>
      </p:sp>
    </p:spTree>
    <p:extLst>
      <p:ext uri="{BB962C8B-B14F-4D97-AF65-F5344CB8AC3E}">
        <p14:creationId xmlns:p14="http://schemas.microsoft.com/office/powerpoint/2010/main" val="2402580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2000" fill="hold"/>
                                        <p:tgtEl>
                                          <p:spTgt spid="3072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FF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3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0" dur="2000" fill="hold"/>
                                        <p:tgtEl>
                                          <p:spTgt spid="3072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FF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1" presetID="3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2" dur="2000" fill="hold"/>
                                        <p:tgtEl>
                                          <p:spTgt spid="3072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FF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6" dur="2000" fill="hold"/>
                                        <p:tgtEl>
                                          <p:spTgt spid="3072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FF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3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0" dur="2000" fill="hold"/>
                                        <p:tgtEl>
                                          <p:spTgt spid="307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FF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4" dur="2000" fill="hold"/>
                                        <p:tgtEl>
                                          <p:spTgt spid="3072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FF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3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8" dur="2000" fill="hold"/>
                                        <p:tgtEl>
                                          <p:spTgt spid="3072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FF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 Box 4"/>
          <p:cNvSpPr txBox="1">
            <a:spLocks noChangeArrowheads="1"/>
          </p:cNvSpPr>
          <p:nvPr/>
        </p:nvSpPr>
        <p:spPr bwMode="auto">
          <a:xfrm>
            <a:off x="2628900" y="485273"/>
            <a:ext cx="701040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de-DE" altLang="ru-RU" sz="3600" b="1" dirty="0">
                <a:solidFill>
                  <a:srgbClr val="002060"/>
                </a:solidFill>
              </a:rPr>
              <a:t>Beantwortet meine Fragen!</a:t>
            </a:r>
          </a:p>
        </p:txBody>
      </p:sp>
      <p:sp>
        <p:nvSpPr>
          <p:cNvPr id="15363" name="Text Box 5"/>
          <p:cNvSpPr txBox="1">
            <a:spLocks noChangeArrowheads="1"/>
          </p:cNvSpPr>
          <p:nvPr/>
        </p:nvSpPr>
        <p:spPr bwMode="auto">
          <a:xfrm>
            <a:off x="657727" y="1563521"/>
            <a:ext cx="12111788" cy="3938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130000"/>
              </a:lnSpc>
            </a:pPr>
            <a:r>
              <a:rPr lang="de-DE" altLang="ru-RU" sz="2800" b="1" dirty="0">
                <a:solidFill>
                  <a:srgbClr val="002060"/>
                </a:solidFill>
              </a:rPr>
              <a:t>1). Wie alt ist Stefan?</a:t>
            </a:r>
          </a:p>
          <a:p>
            <a:pPr eaLnBrk="1" hangingPunct="1">
              <a:lnSpc>
                <a:spcPct val="130000"/>
              </a:lnSpc>
            </a:pPr>
            <a:r>
              <a:rPr lang="de-DE" altLang="ru-RU" sz="2800" b="1" dirty="0">
                <a:solidFill>
                  <a:srgbClr val="002060"/>
                </a:solidFill>
              </a:rPr>
              <a:t>2). Wo wohnt er ?</a:t>
            </a:r>
          </a:p>
          <a:p>
            <a:pPr eaLnBrk="1" hangingPunct="1">
              <a:lnSpc>
                <a:spcPct val="130000"/>
              </a:lnSpc>
            </a:pPr>
            <a:r>
              <a:rPr lang="de-DE" altLang="ru-RU" sz="2800" b="1" dirty="0">
                <a:solidFill>
                  <a:srgbClr val="002060"/>
                </a:solidFill>
              </a:rPr>
              <a:t>3). Welchen Beruf hat er gewählt?</a:t>
            </a:r>
          </a:p>
          <a:p>
            <a:pPr eaLnBrk="1" hangingPunct="1">
              <a:lnSpc>
                <a:spcPct val="130000"/>
              </a:lnSpc>
            </a:pPr>
            <a:r>
              <a:rPr lang="de-DE" altLang="ru-RU" sz="2800" b="1" dirty="0">
                <a:solidFill>
                  <a:srgbClr val="002060"/>
                </a:solidFill>
              </a:rPr>
              <a:t>4). Hilft er seinen Eltern nach der Schule?</a:t>
            </a:r>
          </a:p>
          <a:p>
            <a:pPr eaLnBrk="1" hangingPunct="1">
              <a:lnSpc>
                <a:spcPct val="130000"/>
              </a:lnSpc>
            </a:pPr>
            <a:r>
              <a:rPr lang="de-DE" altLang="ru-RU" sz="2800" b="1" dirty="0">
                <a:solidFill>
                  <a:srgbClr val="002060"/>
                </a:solidFill>
              </a:rPr>
              <a:t>5). Wie ist der Arbeitstag auf dem Bauernhof?</a:t>
            </a:r>
          </a:p>
          <a:p>
            <a:pPr eaLnBrk="1" hangingPunct="1">
              <a:lnSpc>
                <a:spcPct val="130000"/>
              </a:lnSpc>
            </a:pPr>
            <a:r>
              <a:rPr lang="de-DE" altLang="ru-RU" sz="2800" b="1" dirty="0">
                <a:solidFill>
                  <a:srgbClr val="002060"/>
                </a:solidFill>
              </a:rPr>
              <a:t>6). Ist seine Mutter mit seiner Wahl zufrieden?</a:t>
            </a:r>
          </a:p>
          <a:p>
            <a:pPr eaLnBrk="1" hangingPunct="1">
              <a:lnSpc>
                <a:spcPct val="120000"/>
              </a:lnSpc>
            </a:pPr>
            <a:r>
              <a:rPr lang="ru-RU" altLang="ru-RU" sz="2800" b="1" dirty="0">
                <a:solidFill>
                  <a:srgbClr val="002060"/>
                </a:solidFill>
              </a:rPr>
              <a:t>7).</a:t>
            </a:r>
            <a:r>
              <a:rPr lang="de-DE" altLang="ru-RU" sz="2800" b="1" dirty="0">
                <a:solidFill>
                  <a:srgbClr val="002060"/>
                </a:solidFill>
              </a:rPr>
              <a:t>Ist Stefans Entschluss fest?</a:t>
            </a:r>
          </a:p>
        </p:txBody>
      </p:sp>
    </p:spTree>
    <p:extLst>
      <p:ext uri="{BB962C8B-B14F-4D97-AF65-F5344CB8AC3E}">
        <p14:creationId xmlns:p14="http://schemas.microsoft.com/office/powerpoint/2010/main" val="32363329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285</TotalTime>
  <Words>273</Words>
  <Application>Microsoft Office PowerPoint</Application>
  <PresentationFormat>Широкоэкранный</PresentationFormat>
  <Paragraphs>55</Paragraphs>
  <Slides>6</Slides>
  <Notes>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Тема Office</vt:lpstr>
      <vt:lpstr>Презентация PowerPoint</vt:lpstr>
      <vt:lpstr>Презентация PowerPoint</vt:lpstr>
      <vt:lpstr>Landwirtschaftliche Berufe</vt:lpstr>
      <vt:lpstr>           Am besten etwas anders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</dc:creator>
  <cp:lastModifiedBy>Пользователь</cp:lastModifiedBy>
  <cp:revision>17</cp:revision>
  <dcterms:created xsi:type="dcterms:W3CDTF">2017-01-18T17:22:39Z</dcterms:created>
  <dcterms:modified xsi:type="dcterms:W3CDTF">2017-01-28T09:21:59Z</dcterms:modified>
</cp:coreProperties>
</file>